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Nunito SemiBold"/>
      <p:regular r:id="rId11"/>
      <p:bold r:id="rId12"/>
      <p:italic r:id="rId13"/>
      <p:boldItalic r:id="rId14"/>
    </p:embeddedFon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regular.fntdata"/><Relationship Id="rId10" Type="http://schemas.openxmlformats.org/officeDocument/2006/relationships/slide" Target="slides/slide6.xml"/><Relationship Id="rId13" Type="http://schemas.openxmlformats.org/officeDocument/2006/relationships/font" Target="fonts/NunitoSemiBold-italic.fntdata"/><Relationship Id="rId12" Type="http://schemas.openxmlformats.org/officeDocument/2006/relationships/font" Target="fonts/Nunito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regular.fntdata"/><Relationship Id="rId14" Type="http://schemas.openxmlformats.org/officeDocument/2006/relationships/font" Target="fonts/NunitoSemiBold-boldItalic.fntdata"/><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6492421c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1" name="Google Shape;181;g86492421c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6492421c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8" name="Google Shape;188;g86492421c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docs.google.com/document/d/15eqoAcm5Yt7kLHDmjiSZd_sP5Vtk5aSGmVNOJ9Do4Xg/edit" TargetMode="External"/><Relationship Id="rId4" Type="http://schemas.openxmlformats.org/officeDocument/2006/relationships/hyperlink" Target="https://docs.google.com/document/d/10CmPWGB7zN3JEcDYD8VnqU6qr59CJgPUfAuhIGLISBc/edit" TargetMode="External"/><Relationship Id="rId5" Type="http://schemas.openxmlformats.org/officeDocument/2006/relationships/hyperlink" Target="https://docs.google.com/document/d/11Tzs0rWxG2Yamol_9DeiM01KDigyDUIzKoLp_6TEA58/ed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ERC 2 Demo</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04/06/2020 (being recorded)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326825" y="2989157"/>
            <a:ext cx="4435500" cy="34671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1100"/>
              </a:spcBef>
              <a:spcAft>
                <a:spcPts val="0"/>
              </a:spcAft>
              <a:buClr>
                <a:srgbClr val="3C4043"/>
              </a:buClr>
              <a:buSzPts val="1800"/>
              <a:buFont typeface="Nunito"/>
              <a:buChar char="●"/>
            </a:pPr>
            <a:r>
              <a:rPr lang="en-US" sz="1800" u="sng">
                <a:solidFill>
                  <a:srgbClr val="1A73E8"/>
                </a:solidFill>
                <a:highlight>
                  <a:srgbClr val="FFFFFF"/>
                </a:highlight>
                <a:hlinkClick r:id="rId3">
                  <a:extLst>
                    <a:ext uri="{A12FA001-AC4F-418D-AE19-62706E023703}">
                      <ahyp:hlinkClr val="tx"/>
                    </a:ext>
                  </a:extLst>
                </a:hlinkClick>
              </a:rPr>
              <a:t>Canister full improvements</a:t>
            </a:r>
            <a:endParaRPr sz="1800" u="sng">
              <a:solidFill>
                <a:srgbClr val="1A73E8"/>
              </a:solidFill>
              <a:highlight>
                <a:srgbClr val="FFFFFF"/>
              </a:highlight>
            </a:endParaRPr>
          </a:p>
          <a:p>
            <a:pPr indent="-342900" lvl="0" marL="457200" rtl="0" algn="l">
              <a:lnSpc>
                <a:spcPct val="115000"/>
              </a:lnSpc>
              <a:spcBef>
                <a:spcPts val="0"/>
              </a:spcBef>
              <a:spcAft>
                <a:spcPts val="0"/>
              </a:spcAft>
              <a:buClr>
                <a:srgbClr val="3C4043"/>
              </a:buClr>
              <a:buSzPts val="1800"/>
              <a:buFont typeface="Nunito"/>
              <a:buChar char="●"/>
            </a:pPr>
            <a:r>
              <a:rPr lang="en-US" sz="1800" u="sng">
                <a:solidFill>
                  <a:srgbClr val="1A73E8"/>
                </a:solidFill>
                <a:highlight>
                  <a:srgbClr val="FFFFFF"/>
                </a:highlight>
                <a:hlinkClick r:id="rId4">
                  <a:extLst>
                    <a:ext uri="{A12FA001-AC4F-418D-AE19-62706E023703}">
                      <ahyp:hlinkClr val="tx"/>
                    </a:ext>
                  </a:extLst>
                </a:hlinkClick>
              </a:rPr>
              <a:t>Periodic Reboot of KPs</a:t>
            </a:r>
            <a:endParaRPr sz="1800" u="sng">
              <a:solidFill>
                <a:srgbClr val="1A73E8"/>
              </a:solidFill>
              <a:highlight>
                <a:srgbClr val="FFFFFF"/>
              </a:highlight>
            </a:endParaRPr>
          </a:p>
          <a:p>
            <a:pPr indent="-342900" lvl="0" marL="457200" rtl="0" algn="l">
              <a:lnSpc>
                <a:spcPct val="115000"/>
              </a:lnSpc>
              <a:spcBef>
                <a:spcPts val="0"/>
              </a:spcBef>
              <a:spcAft>
                <a:spcPts val="0"/>
              </a:spcAft>
              <a:buClr>
                <a:srgbClr val="3C4043"/>
              </a:buClr>
              <a:buSzPts val="1800"/>
              <a:buFont typeface="Nunito"/>
              <a:buChar char="●"/>
            </a:pPr>
            <a:r>
              <a:rPr lang="en-US" sz="1800" u="sng">
                <a:solidFill>
                  <a:srgbClr val="1A73E8"/>
                </a:solidFill>
                <a:highlight>
                  <a:srgbClr val="FFFFFF"/>
                </a:highlight>
                <a:hlinkClick r:id="rId5">
                  <a:extLst>
                    <a:ext uri="{A12FA001-AC4F-418D-AE19-62706E023703}">
                      <ahyp:hlinkClr val="tx"/>
                    </a:ext>
                  </a:extLst>
                </a:hlinkClick>
              </a:rPr>
              <a:t>Modem Monitoring Improvements.</a:t>
            </a:r>
            <a:endParaRPr sz="1800" u="sng">
              <a:solidFill>
                <a:srgbClr val="1A73E8"/>
              </a:solidFill>
              <a:highlight>
                <a:srgbClr val="FFFFFF"/>
              </a:highlight>
            </a:endParaRPr>
          </a:p>
          <a:p>
            <a:pPr indent="-190500" lvl="0" marL="342900" rtl="0" algn="l">
              <a:lnSpc>
                <a:spcPct val="100000"/>
              </a:lnSpc>
              <a:spcBef>
                <a:spcPts val="1100"/>
              </a:spcBef>
              <a:spcAft>
                <a:spcPts val="0"/>
              </a:spcAft>
              <a:buClr>
                <a:schemeClr val="dk1"/>
              </a:buClr>
              <a:buSzPts val="2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Canister full improvements</a:t>
            </a:r>
            <a:endParaRPr/>
          </a:p>
        </p:txBody>
      </p:sp>
      <p:sp>
        <p:nvSpPr>
          <p:cNvPr id="177" name="Google Shape;177;p21"/>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8" name="Google Shape;178;p21"/>
          <p:cNvSpPr txBox="1"/>
          <p:nvPr/>
        </p:nvSpPr>
        <p:spPr>
          <a:xfrm>
            <a:off x="348250" y="1218900"/>
            <a:ext cx="11679900" cy="50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100">
                <a:highlight>
                  <a:srgbClr val="FFFF00"/>
                </a:highlight>
                <a:latin typeface="Nunito"/>
                <a:ea typeface="Nunito"/>
                <a:cs typeface="Nunito"/>
                <a:sym typeface="Nunito"/>
              </a:rPr>
              <a:t>The objective is to reduce the situations where a customer gets a canister full message when 0 ml has been dispensed into their canister.</a:t>
            </a:r>
            <a:endParaRPr sz="2100">
              <a:highlight>
                <a:srgbClr val="FFFF00"/>
              </a:highlight>
              <a:latin typeface="Nunito"/>
              <a:ea typeface="Nunito"/>
              <a:cs typeface="Nunito"/>
              <a:sym typeface="Nunito"/>
            </a:endParaRPr>
          </a:p>
          <a:p>
            <a:pPr indent="0" lvl="0" marL="0" rtl="0" algn="l">
              <a:spcBef>
                <a:spcPts val="0"/>
              </a:spcBef>
              <a:spcAft>
                <a:spcPts val="0"/>
              </a:spcAft>
              <a:buNone/>
            </a:pPr>
            <a:r>
              <a:t/>
            </a:r>
            <a:endParaRPr sz="21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2100">
                <a:latin typeface="Nunito"/>
                <a:ea typeface="Nunito"/>
                <a:cs typeface="Nunito"/>
                <a:sym typeface="Nunito"/>
              </a:rPr>
              <a:t>The way this has been implemented is:</a:t>
            </a:r>
            <a:endParaRPr sz="2100">
              <a:latin typeface="Nunito"/>
              <a:ea typeface="Nunito"/>
              <a:cs typeface="Nunito"/>
              <a:sym typeface="Nunito"/>
            </a:endParaRPr>
          </a:p>
          <a:p>
            <a:pPr indent="-361950" lvl="0" marL="457200" rtl="0" algn="l">
              <a:spcBef>
                <a:spcPts val="0"/>
              </a:spcBef>
              <a:spcAft>
                <a:spcPts val="0"/>
              </a:spcAft>
              <a:buSzPts val="2100"/>
              <a:buFont typeface="Nunito"/>
              <a:buChar char="●"/>
            </a:pPr>
            <a:r>
              <a:rPr lang="en-US" sz="2100">
                <a:latin typeface="Nunito"/>
                <a:ea typeface="Nunito"/>
                <a:cs typeface="Nunito"/>
                <a:sym typeface="Nunito"/>
              </a:rPr>
              <a:t>New canister full sensor mode. 2 - off if docking activates. This will ignore the canister full sensor during a dispense if it is activated by the docking action. This is available on the KP page to set for one KP or via bulk actions for multiple KPs</a:t>
            </a:r>
            <a:endParaRPr sz="2100">
              <a:latin typeface="Nunito"/>
              <a:ea typeface="Nunito"/>
              <a:cs typeface="Nunito"/>
              <a:sym typeface="Nunito"/>
            </a:endParaRPr>
          </a:p>
          <a:p>
            <a:pPr indent="-361950" lvl="0" marL="457200" rtl="0" algn="l">
              <a:spcBef>
                <a:spcPts val="0"/>
              </a:spcBef>
              <a:spcAft>
                <a:spcPts val="0"/>
              </a:spcAft>
              <a:buSzPts val="2100"/>
              <a:buFont typeface="Nunito"/>
              <a:buChar char="●"/>
            </a:pPr>
            <a:r>
              <a:rPr lang="en-US" sz="2100">
                <a:latin typeface="Nunito"/>
                <a:ea typeface="Nunito"/>
                <a:cs typeface="Nunito"/>
                <a:sym typeface="Nunito"/>
              </a:rPr>
              <a:t>Canister full modifier configurations - an additional control to the canister full mode. This is available on the KP page to set for one KP or via bulk actions for multiple KPs</a:t>
            </a:r>
            <a:endParaRPr sz="2100">
              <a:latin typeface="Nunito"/>
              <a:ea typeface="Nunito"/>
              <a:cs typeface="Nunito"/>
              <a:sym typeface="Nunito"/>
            </a:endParaRPr>
          </a:p>
          <a:p>
            <a:pPr indent="-361950" lvl="0" marL="457200" rtl="0" algn="l">
              <a:spcBef>
                <a:spcPts val="0"/>
              </a:spcBef>
              <a:spcAft>
                <a:spcPts val="0"/>
              </a:spcAft>
              <a:buSzPts val="2100"/>
              <a:buFont typeface="Nunito"/>
              <a:buChar char="●"/>
            </a:pPr>
            <a:r>
              <a:rPr lang="en-US" sz="2100">
                <a:latin typeface="Nunito"/>
                <a:ea typeface="Nunito"/>
                <a:cs typeface="Nunito"/>
                <a:sym typeface="Nunito"/>
              </a:rPr>
              <a:t>The canister full mode used for each dispense will be logged as part of the dispense details and will be part of the normal post dispense details</a:t>
            </a:r>
            <a:endParaRPr sz="21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2100">
              <a:latin typeface="Nunito"/>
              <a:ea typeface="Nunito"/>
              <a:cs typeface="Nunito"/>
              <a:sym typeface="Nunito"/>
            </a:endParaRPr>
          </a:p>
          <a:p>
            <a:pPr indent="0" lvl="0" marL="0" rtl="0" algn="l">
              <a:spcBef>
                <a:spcPts val="0"/>
              </a:spcBef>
              <a:spcAft>
                <a:spcPts val="0"/>
              </a:spcAft>
              <a:buNone/>
            </a:pPr>
            <a:r>
              <a:t/>
            </a:r>
            <a:endParaRPr sz="21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Periodic Reboot For KPs</a:t>
            </a:r>
            <a:endParaRPr/>
          </a:p>
        </p:txBody>
      </p:sp>
      <p:sp>
        <p:nvSpPr>
          <p:cNvPr id="184" name="Google Shape;184;p22"/>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5" name="Google Shape;185;p22"/>
          <p:cNvSpPr txBox="1"/>
          <p:nvPr/>
        </p:nvSpPr>
        <p:spPr>
          <a:xfrm>
            <a:off x="348250" y="1218900"/>
            <a:ext cx="11679900" cy="50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highlight>
                  <a:srgbClr val="FFFF00"/>
                </a:highlight>
                <a:latin typeface="Nunito"/>
                <a:ea typeface="Nunito"/>
                <a:cs typeface="Nunito"/>
                <a:sym typeface="Nunito"/>
              </a:rPr>
              <a:t>The objective is to be able to reboot KPs periodically so that they do not go for very long periods without being rebooted. In general this causes some sluggishness of software and tablet unresponsiveness. </a:t>
            </a:r>
            <a:endParaRPr sz="2100">
              <a:highlight>
                <a:srgbClr val="FFFF00"/>
              </a:highlight>
              <a:latin typeface="Nunito"/>
              <a:ea typeface="Nunito"/>
              <a:cs typeface="Nunito"/>
              <a:sym typeface="Nunito"/>
            </a:endParaRPr>
          </a:p>
          <a:p>
            <a:pPr indent="0" lvl="0" marL="0" rtl="0" algn="l">
              <a:spcBef>
                <a:spcPts val="0"/>
              </a:spcBef>
              <a:spcAft>
                <a:spcPts val="0"/>
              </a:spcAft>
              <a:buNone/>
            </a:pPr>
            <a:r>
              <a:t/>
            </a:r>
            <a:endParaRPr sz="2100">
              <a:latin typeface="Nunito"/>
              <a:ea typeface="Nunito"/>
              <a:cs typeface="Nunito"/>
              <a:sym typeface="Nunito"/>
            </a:endParaRPr>
          </a:p>
          <a:p>
            <a:pPr indent="0" lvl="0" marL="0" rtl="0" algn="l">
              <a:spcBef>
                <a:spcPts val="0"/>
              </a:spcBef>
              <a:spcAft>
                <a:spcPts val="0"/>
              </a:spcAft>
              <a:buNone/>
            </a:pPr>
            <a:r>
              <a:rPr lang="en-US" sz="2100">
                <a:latin typeface="Nunito"/>
                <a:ea typeface="Nunito"/>
                <a:cs typeface="Nunito"/>
                <a:sym typeface="Nunito"/>
              </a:rPr>
              <a:t>As a user you are now going to be able to </a:t>
            </a:r>
            <a:endParaRPr sz="2100">
              <a:latin typeface="Nunito"/>
              <a:ea typeface="Nunito"/>
              <a:cs typeface="Nunito"/>
              <a:sym typeface="Nunito"/>
            </a:endParaRPr>
          </a:p>
          <a:p>
            <a:pPr indent="-361950" lvl="0" marL="457200" rtl="0" algn="l">
              <a:spcBef>
                <a:spcPts val="0"/>
              </a:spcBef>
              <a:spcAft>
                <a:spcPts val="0"/>
              </a:spcAft>
              <a:buSzPts val="2100"/>
              <a:buFont typeface="Nunito"/>
              <a:buChar char="●"/>
            </a:pPr>
            <a:r>
              <a:rPr lang="en-US" sz="2100">
                <a:latin typeface="Nunito"/>
                <a:ea typeface="Nunito"/>
                <a:cs typeface="Nunito"/>
                <a:sym typeface="Nunito"/>
              </a:rPr>
              <a:t>Specify if you want a KP to upgrade its software after the next reboot</a:t>
            </a:r>
            <a:endParaRPr sz="2100">
              <a:latin typeface="Nunito"/>
              <a:ea typeface="Nunito"/>
              <a:cs typeface="Nunito"/>
              <a:sym typeface="Nunito"/>
            </a:endParaRPr>
          </a:p>
          <a:p>
            <a:pPr indent="-361950" lvl="0" marL="457200" rtl="0" algn="l">
              <a:spcBef>
                <a:spcPts val="0"/>
              </a:spcBef>
              <a:spcAft>
                <a:spcPts val="0"/>
              </a:spcAft>
              <a:buSzPts val="2100"/>
              <a:buFont typeface="Nunito"/>
              <a:buChar char="●"/>
            </a:pPr>
            <a:r>
              <a:rPr lang="en-US" sz="2100">
                <a:latin typeface="Nunito"/>
                <a:ea typeface="Nunito"/>
                <a:cs typeface="Nunito"/>
                <a:sym typeface="Nunito"/>
              </a:rPr>
              <a:t>Choose the hour in the day that you want the KP to reboot automatically</a:t>
            </a:r>
            <a:endParaRPr sz="2100">
              <a:latin typeface="Nunito"/>
              <a:ea typeface="Nunito"/>
              <a:cs typeface="Nunito"/>
              <a:sym typeface="Nunito"/>
            </a:endParaRPr>
          </a:p>
          <a:p>
            <a:pPr indent="-361950" lvl="0" marL="457200" rtl="0" algn="l">
              <a:spcBef>
                <a:spcPts val="0"/>
              </a:spcBef>
              <a:spcAft>
                <a:spcPts val="0"/>
              </a:spcAft>
              <a:buSzPts val="2100"/>
              <a:buFont typeface="Nunito"/>
              <a:buChar char="●"/>
            </a:pPr>
            <a:r>
              <a:rPr lang="en-US" sz="2100">
                <a:latin typeface="Nunito"/>
                <a:ea typeface="Nunito"/>
                <a:cs typeface="Nunito"/>
                <a:sym typeface="Nunito"/>
              </a:rPr>
              <a:t>Set the frequency of the automatic reboot. The frequency will be set in days</a:t>
            </a:r>
            <a:endParaRPr sz="2100">
              <a:latin typeface="Nunito"/>
              <a:ea typeface="Nunito"/>
              <a:cs typeface="Nunito"/>
              <a:sym typeface="Nunito"/>
            </a:endParaRPr>
          </a:p>
          <a:p>
            <a:pPr indent="0" lvl="0" marL="0" rtl="0" algn="l">
              <a:spcBef>
                <a:spcPts val="0"/>
              </a:spcBef>
              <a:spcAft>
                <a:spcPts val="0"/>
              </a:spcAft>
              <a:buNone/>
            </a:pPr>
            <a:r>
              <a:rPr lang="en-US" sz="2100">
                <a:latin typeface="Nunito"/>
                <a:ea typeface="Nunito"/>
                <a:cs typeface="Nunito"/>
                <a:sym typeface="Nunito"/>
              </a:rPr>
              <a:t>You can set these configurations on a single KP, on the config section, or in bulk via the normal Bulk Actions mechanisms.</a:t>
            </a:r>
            <a:endParaRPr sz="2100">
              <a:latin typeface="Nunito"/>
              <a:ea typeface="Nunito"/>
              <a:cs typeface="Nunito"/>
              <a:sym typeface="Nunito"/>
            </a:endParaRPr>
          </a:p>
          <a:p>
            <a:pPr indent="0" lvl="0" marL="0" rtl="0" algn="l">
              <a:spcBef>
                <a:spcPts val="0"/>
              </a:spcBef>
              <a:spcAft>
                <a:spcPts val="0"/>
              </a:spcAft>
              <a:buNone/>
            </a:pPr>
            <a:r>
              <a:t/>
            </a:r>
            <a:endParaRPr sz="2100">
              <a:latin typeface="Nunito"/>
              <a:ea typeface="Nunito"/>
              <a:cs typeface="Nunito"/>
              <a:sym typeface="Nunito"/>
            </a:endParaRPr>
          </a:p>
          <a:p>
            <a:pPr indent="0" lvl="0" marL="0" rtl="0" algn="l">
              <a:spcBef>
                <a:spcPts val="0"/>
              </a:spcBef>
              <a:spcAft>
                <a:spcPts val="0"/>
              </a:spcAft>
              <a:buNone/>
            </a:pPr>
            <a:r>
              <a:rPr lang="en-US" sz="2100">
                <a:latin typeface="Nunito"/>
                <a:ea typeface="Nunito"/>
                <a:cs typeface="Nunito"/>
                <a:sym typeface="Nunito"/>
              </a:rPr>
              <a:t>In addition to this we have also</a:t>
            </a:r>
            <a:endParaRPr sz="2100">
              <a:latin typeface="Nunito"/>
              <a:ea typeface="Nunito"/>
              <a:cs typeface="Nunito"/>
              <a:sym typeface="Nunito"/>
            </a:endParaRPr>
          </a:p>
          <a:p>
            <a:pPr indent="-361950" lvl="0" marL="457200" rtl="0" algn="l">
              <a:spcBef>
                <a:spcPts val="0"/>
              </a:spcBef>
              <a:spcAft>
                <a:spcPts val="0"/>
              </a:spcAft>
              <a:buSzPts val="2100"/>
              <a:buFont typeface="Nunito"/>
              <a:buChar char="●"/>
            </a:pPr>
            <a:r>
              <a:rPr lang="en-US" sz="2100">
                <a:latin typeface="Nunito"/>
                <a:ea typeface="Nunito"/>
                <a:cs typeface="Nunito"/>
                <a:sym typeface="Nunito"/>
              </a:rPr>
              <a:t>Removed check tank level from the startup procedure. </a:t>
            </a:r>
            <a:endParaRPr sz="2100">
              <a:latin typeface="Nunito"/>
              <a:ea typeface="Nunito"/>
              <a:cs typeface="Nunito"/>
              <a:sym typeface="Nunito"/>
            </a:endParaRPr>
          </a:p>
          <a:p>
            <a:pPr indent="-361950" lvl="0" marL="457200" rtl="0" algn="l">
              <a:spcBef>
                <a:spcPts val="0"/>
              </a:spcBef>
              <a:spcAft>
                <a:spcPts val="0"/>
              </a:spcAft>
              <a:buSzPts val="2100"/>
              <a:buFont typeface="Nunito"/>
              <a:buChar char="●"/>
            </a:pPr>
            <a:r>
              <a:rPr lang="en-US" sz="2100">
                <a:latin typeface="Nunito"/>
                <a:ea typeface="Nunito"/>
                <a:cs typeface="Nunito"/>
                <a:sym typeface="Nunito"/>
              </a:rPr>
              <a:t>Added a check tank level to the KP actions page on KOKO Core</a:t>
            </a:r>
            <a:endParaRPr sz="2100">
              <a:latin typeface="Nunito"/>
              <a:ea typeface="Nunito"/>
              <a:cs typeface="Nunito"/>
              <a:sym typeface="Nunito"/>
            </a:endParaRPr>
          </a:p>
          <a:p>
            <a:pPr indent="0" lvl="0" marL="0" rtl="0" algn="l">
              <a:spcBef>
                <a:spcPts val="0"/>
              </a:spcBef>
              <a:spcAft>
                <a:spcPts val="0"/>
              </a:spcAft>
              <a:buNone/>
            </a:pPr>
            <a:r>
              <a:t/>
            </a:r>
            <a:endParaRPr sz="2100">
              <a:highlight>
                <a:srgbClr val="FFFF00"/>
              </a:highlight>
              <a:latin typeface="Nunito"/>
              <a:ea typeface="Nunito"/>
              <a:cs typeface="Nunito"/>
              <a:sym typeface="Nunito"/>
            </a:endParaRPr>
          </a:p>
          <a:p>
            <a:pPr indent="0" lvl="0" marL="0" rtl="0" algn="l">
              <a:spcBef>
                <a:spcPts val="0"/>
              </a:spcBef>
              <a:spcAft>
                <a:spcPts val="0"/>
              </a:spcAft>
              <a:buNone/>
            </a:pPr>
            <a:r>
              <a:t/>
            </a:r>
            <a:endParaRPr sz="2100">
              <a:highlight>
                <a:srgbClr val="FFFF00"/>
              </a:highlight>
              <a:latin typeface="Nunito"/>
              <a:ea typeface="Nunito"/>
              <a:cs typeface="Nunito"/>
              <a:sym typeface="Nunito"/>
            </a:endParaRPr>
          </a:p>
          <a:p>
            <a:pPr indent="0" lvl="0" marL="0" rtl="0" algn="l">
              <a:spcBef>
                <a:spcPts val="0"/>
              </a:spcBef>
              <a:spcAft>
                <a:spcPts val="0"/>
              </a:spcAft>
              <a:buNone/>
            </a:pPr>
            <a:r>
              <a:t/>
            </a:r>
            <a:endParaRPr sz="21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Modem Monitoring Improvements</a:t>
            </a:r>
            <a:endParaRPr/>
          </a:p>
        </p:txBody>
      </p:sp>
      <p:sp>
        <p:nvSpPr>
          <p:cNvPr id="191" name="Google Shape;191;p2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92" name="Google Shape;192;p23"/>
          <p:cNvSpPr txBox="1"/>
          <p:nvPr/>
        </p:nvSpPr>
        <p:spPr>
          <a:xfrm>
            <a:off x="348250" y="1218900"/>
            <a:ext cx="11679900" cy="50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Nunito"/>
                <a:ea typeface="Nunito"/>
                <a:cs typeface="Nunito"/>
                <a:sym typeface="Nunito"/>
              </a:rPr>
              <a:t>There are several small improvements that will have impact to the way we monitor modems that are being released with R38. </a:t>
            </a:r>
            <a:endParaRPr sz="2100">
              <a:latin typeface="Nunito"/>
              <a:ea typeface="Nunito"/>
              <a:cs typeface="Nunito"/>
              <a:sym typeface="Nunito"/>
            </a:endParaRPr>
          </a:p>
          <a:p>
            <a:pPr indent="0" lvl="0" marL="0" rtl="0" algn="l">
              <a:spcBef>
                <a:spcPts val="0"/>
              </a:spcBef>
              <a:spcAft>
                <a:spcPts val="0"/>
              </a:spcAft>
              <a:buNone/>
            </a:pPr>
            <a:r>
              <a:t/>
            </a:r>
            <a:endParaRPr sz="2100">
              <a:latin typeface="Nunito"/>
              <a:ea typeface="Nunito"/>
              <a:cs typeface="Nunito"/>
              <a:sym typeface="Nunito"/>
            </a:endParaRPr>
          </a:p>
          <a:p>
            <a:pPr indent="0" lvl="0" marL="0" rtl="0" algn="l">
              <a:spcBef>
                <a:spcPts val="0"/>
              </a:spcBef>
              <a:spcAft>
                <a:spcPts val="0"/>
              </a:spcAft>
              <a:buNone/>
            </a:pPr>
            <a:r>
              <a:rPr lang="en-US" sz="2100">
                <a:latin typeface="Nunito"/>
                <a:ea typeface="Nunito"/>
                <a:cs typeface="Nunito"/>
                <a:sym typeface="Nunito"/>
              </a:rPr>
              <a:t>These are</a:t>
            </a:r>
            <a:endParaRPr sz="2100">
              <a:latin typeface="Nunito"/>
              <a:ea typeface="Nunito"/>
              <a:cs typeface="Nunito"/>
              <a:sym typeface="Nunito"/>
            </a:endParaRPr>
          </a:p>
          <a:p>
            <a:pPr indent="-361950" lvl="0" marL="457200" rtl="0" algn="l">
              <a:spcBef>
                <a:spcPts val="0"/>
              </a:spcBef>
              <a:spcAft>
                <a:spcPts val="0"/>
              </a:spcAft>
              <a:buSzPts val="2100"/>
              <a:buFont typeface="Nunito"/>
              <a:buAutoNum type="arabicPeriod"/>
            </a:pPr>
            <a:r>
              <a:rPr lang="en-US" sz="2100">
                <a:latin typeface="Nunito"/>
                <a:ea typeface="Nunito"/>
                <a:cs typeface="Nunito"/>
                <a:sym typeface="Nunito"/>
              </a:rPr>
              <a:t>Removal of serial number validation from modem heartbeats</a:t>
            </a:r>
            <a:endParaRPr sz="2100">
              <a:latin typeface="Nunito"/>
              <a:ea typeface="Nunito"/>
              <a:cs typeface="Nunito"/>
              <a:sym typeface="Nunito"/>
            </a:endParaRPr>
          </a:p>
          <a:p>
            <a:pPr indent="-361950" lvl="0" marL="457200" rtl="0" algn="l">
              <a:spcBef>
                <a:spcPts val="0"/>
              </a:spcBef>
              <a:spcAft>
                <a:spcPts val="0"/>
              </a:spcAft>
              <a:buSzPts val="2100"/>
              <a:buFont typeface="Nunito"/>
              <a:buAutoNum type="arabicPeriod"/>
            </a:pPr>
            <a:r>
              <a:rPr lang="en-US" sz="2100">
                <a:latin typeface="Nunito"/>
                <a:ea typeface="Nunito"/>
                <a:cs typeface="Nunito"/>
                <a:sym typeface="Nunito"/>
              </a:rPr>
              <a:t>Add automatic sim switch SMS to the KP events feed</a:t>
            </a:r>
            <a:endParaRPr sz="2100">
              <a:latin typeface="Nunito"/>
              <a:ea typeface="Nunito"/>
              <a:cs typeface="Nunito"/>
              <a:sym typeface="Nunito"/>
            </a:endParaRPr>
          </a:p>
          <a:p>
            <a:pPr indent="-361950" lvl="0" marL="457200" rtl="0" algn="l">
              <a:spcBef>
                <a:spcPts val="0"/>
              </a:spcBef>
              <a:spcAft>
                <a:spcPts val="0"/>
              </a:spcAft>
              <a:buSzPts val="2100"/>
              <a:buFont typeface="Nunito"/>
              <a:buAutoNum type="arabicPeriod"/>
            </a:pPr>
            <a:r>
              <a:rPr lang="en-US" sz="2100">
                <a:latin typeface="Nunito"/>
                <a:ea typeface="Nunito"/>
                <a:cs typeface="Nunito"/>
                <a:sym typeface="Nunito"/>
              </a:rPr>
              <a:t>Signal strength conversion for newer versions of modem firmware to decibels</a:t>
            </a:r>
            <a:endParaRPr sz="2100">
              <a:latin typeface="Nunito"/>
              <a:ea typeface="Nunito"/>
              <a:cs typeface="Nunito"/>
              <a:sym typeface="Nunito"/>
            </a:endParaRPr>
          </a:p>
          <a:p>
            <a:pPr indent="-361950" lvl="0" marL="457200" rtl="0" algn="l">
              <a:spcBef>
                <a:spcPts val="0"/>
              </a:spcBef>
              <a:spcAft>
                <a:spcPts val="0"/>
              </a:spcAft>
              <a:buSzPts val="2100"/>
              <a:buFont typeface="Nunito"/>
              <a:buAutoNum type="arabicPeriod"/>
            </a:pPr>
            <a:r>
              <a:rPr lang="en-US" sz="2100">
                <a:latin typeface="Nunito"/>
                <a:ea typeface="Nunito"/>
                <a:cs typeface="Nunito"/>
                <a:sym typeface="Nunito"/>
              </a:rPr>
              <a:t>SMS modem actions for STS’s and SDS’s</a:t>
            </a:r>
            <a:endParaRPr sz="2100">
              <a:latin typeface="Nunito"/>
              <a:ea typeface="Nunito"/>
              <a:cs typeface="Nunito"/>
              <a:sym typeface="Nunito"/>
            </a:endParaRPr>
          </a:p>
          <a:p>
            <a:pPr indent="-361950" lvl="0" marL="457200" rtl="0" algn="l">
              <a:spcBef>
                <a:spcPts val="0"/>
              </a:spcBef>
              <a:spcAft>
                <a:spcPts val="0"/>
              </a:spcAft>
              <a:buSzPts val="2100"/>
              <a:buFont typeface="Nunito"/>
              <a:buAutoNum type="arabicPeriod"/>
            </a:pPr>
            <a:r>
              <a:rPr lang="en-US" sz="2100">
                <a:latin typeface="Nunito"/>
                <a:ea typeface="Nunito"/>
                <a:cs typeface="Nunito"/>
                <a:sym typeface="Nunito"/>
              </a:rPr>
              <a:t>Improvements to some monitoring dashboards</a:t>
            </a:r>
            <a:endParaRPr sz="2100">
              <a:latin typeface="Nunito"/>
              <a:ea typeface="Nunito"/>
              <a:cs typeface="Nunito"/>
              <a:sym typeface="Nunito"/>
            </a:endParaRPr>
          </a:p>
          <a:p>
            <a:pPr indent="0" lvl="0" marL="0" rtl="0" algn="l">
              <a:spcBef>
                <a:spcPts val="0"/>
              </a:spcBef>
              <a:spcAft>
                <a:spcPts val="0"/>
              </a:spcAft>
              <a:buNone/>
            </a:pPr>
            <a:r>
              <a:t/>
            </a:r>
            <a:endParaRPr sz="2100">
              <a:highlight>
                <a:srgbClr val="FFFF00"/>
              </a:highlight>
              <a:latin typeface="Nunito"/>
              <a:ea typeface="Nunito"/>
              <a:cs typeface="Nunito"/>
              <a:sym typeface="Nunito"/>
            </a:endParaRPr>
          </a:p>
          <a:p>
            <a:pPr indent="0" lvl="0" marL="0" rtl="0" algn="l">
              <a:spcBef>
                <a:spcPts val="0"/>
              </a:spcBef>
              <a:spcAft>
                <a:spcPts val="0"/>
              </a:spcAft>
              <a:buNone/>
            </a:pPr>
            <a:r>
              <a:t/>
            </a:r>
            <a:endParaRPr sz="2100">
              <a:highlight>
                <a:srgbClr val="FFFF00"/>
              </a:highlight>
              <a:latin typeface="Nunito"/>
              <a:ea typeface="Nunito"/>
              <a:cs typeface="Nunito"/>
              <a:sym typeface="Nunito"/>
            </a:endParaRPr>
          </a:p>
          <a:p>
            <a:pPr indent="0" lvl="0" marL="0" rtl="0" algn="l">
              <a:spcBef>
                <a:spcPts val="0"/>
              </a:spcBef>
              <a:spcAft>
                <a:spcPts val="0"/>
              </a:spcAft>
              <a:buNone/>
            </a:pPr>
            <a:r>
              <a:t/>
            </a:r>
            <a:endParaRPr sz="2100">
              <a:highlight>
                <a:srgbClr val="FFFF00"/>
              </a:highlight>
              <a:latin typeface="Nunito"/>
              <a:ea typeface="Nunito"/>
              <a:cs typeface="Nunito"/>
              <a:sym typeface="Nunito"/>
            </a:endParaRPr>
          </a:p>
          <a:p>
            <a:pPr indent="0" lvl="0" marL="0" rtl="0" algn="l">
              <a:spcBef>
                <a:spcPts val="0"/>
              </a:spcBef>
              <a:spcAft>
                <a:spcPts val="0"/>
              </a:spcAft>
              <a:buNone/>
            </a:pPr>
            <a:r>
              <a:t/>
            </a:r>
            <a:endParaRPr sz="21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Tim Muchai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